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72" r:id="rId7"/>
    <p:sldId id="259" r:id="rId8"/>
    <p:sldId id="268" r:id="rId9"/>
    <p:sldId id="261" r:id="rId10"/>
    <p:sldId id="262" r:id="rId11"/>
    <p:sldId id="273" r:id="rId12"/>
    <p:sldId id="269" r:id="rId13"/>
    <p:sldId id="263" r:id="rId14"/>
    <p:sldId id="265" r:id="rId15"/>
    <p:sldId id="267" r:id="rId16"/>
    <p:sldId id="271" r:id="rId17"/>
    <p:sldId id="26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nduskool.ee/" TargetMode="External"/><Relationship Id="rId2" Type="http://schemas.openxmlformats.org/officeDocument/2006/relationships/hyperlink" Target="http://yg.rapina.ee/avaleht/uudis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obbiton.ee/" TargetMode="External"/><Relationship Id="rId4" Type="http://schemas.openxmlformats.org/officeDocument/2006/relationships/hyperlink" Target="http://www.rappin.e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Räpina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Rahvaarv 5000</a:t>
            </a:r>
          </a:p>
          <a:p>
            <a:r>
              <a:rPr lang="et-EE" dirty="0"/>
              <a:t>Kaks suuremat kooli - Räpina ÜG ja Räpina AK</a:t>
            </a:r>
          </a:p>
          <a:p>
            <a:r>
              <a:rPr lang="et-EE" dirty="0">
                <a:hlinkClick r:id="rId2"/>
              </a:rPr>
              <a:t>http://yg.rapina.ee/avaleht/uudised/</a:t>
            </a:r>
            <a:endParaRPr lang="et-EE" dirty="0"/>
          </a:p>
          <a:p>
            <a:r>
              <a:rPr lang="et-EE" dirty="0">
                <a:hlinkClick r:id="rId3"/>
              </a:rPr>
              <a:t>http://www.aianduskool.ee/</a:t>
            </a:r>
            <a:endParaRPr lang="et-EE" dirty="0"/>
          </a:p>
          <a:p>
            <a:r>
              <a:rPr lang="et-EE" dirty="0"/>
              <a:t>Äriregistri andmetel seisuga 01.09.2011 aasta on Räpina vallas registreeritud 217 ettevõtet, nendest 8 aktsiaseltsi, 203 osaühingut, 3 tulundusühingut ja 3 täisühingut. </a:t>
            </a:r>
          </a:p>
          <a:p>
            <a:r>
              <a:rPr lang="et-EE" dirty="0"/>
              <a:t>FIE-</a:t>
            </a:r>
            <a:r>
              <a:rPr lang="et-EE" dirty="0" err="1"/>
              <a:t>sid</a:t>
            </a:r>
            <a:r>
              <a:rPr lang="et-EE" dirty="0"/>
              <a:t> on 166. Kolmandat sektorit esindab 70 MTÜ-d ja 3 Sihtasutust.</a:t>
            </a:r>
          </a:p>
          <a:p>
            <a:r>
              <a:rPr lang="et-EE" dirty="0"/>
              <a:t>Vallas tegutsevad suuremad ettevõtted on veel: OÜ </a:t>
            </a:r>
            <a:r>
              <a:rPr lang="et-EE" dirty="0" err="1"/>
              <a:t>Varola</a:t>
            </a:r>
            <a:r>
              <a:rPr lang="et-EE" dirty="0"/>
              <a:t>  (66 töötajat), </a:t>
            </a:r>
            <a:r>
              <a:rPr lang="et-EE" dirty="0">
                <a:hlinkClick r:id="rId4"/>
              </a:rPr>
              <a:t>Räpina Paberivabrik AS</a:t>
            </a:r>
            <a:r>
              <a:rPr lang="et-EE" dirty="0"/>
              <a:t>  (52 töötajat). MPK Teenused OÜ (35 töötajat) </a:t>
            </a:r>
            <a:r>
              <a:rPr lang="et-EE" dirty="0">
                <a:hlinkClick r:id="rId5"/>
              </a:rPr>
              <a:t>OÜ </a:t>
            </a:r>
            <a:r>
              <a:rPr lang="et-EE" dirty="0" err="1">
                <a:hlinkClick r:id="rId5"/>
              </a:rPr>
              <a:t>Hobbiton</a:t>
            </a:r>
            <a:r>
              <a:rPr lang="et-EE" dirty="0"/>
              <a:t> (35 töötajat) ja . AS </a:t>
            </a:r>
            <a:r>
              <a:rPr lang="et-EE" dirty="0" err="1"/>
              <a:t>Revekor</a:t>
            </a:r>
            <a:r>
              <a:rPr lang="et-EE" dirty="0"/>
              <a:t> (31 töötajat). Ülejäänud ettevõtetel on alla 30 töötaja.</a:t>
            </a:r>
            <a:br>
              <a:rPr lang="et-EE" dirty="0"/>
            </a:br>
            <a:r>
              <a:rPr lang="et-E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985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Ülesandeid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Räpina ÜG- töötajale välja maksatava töötasu arvestamine</a:t>
            </a:r>
          </a:p>
          <a:p>
            <a:r>
              <a:rPr lang="et-EE" dirty="0"/>
              <a:t>Räpina Paberivabrik -</a:t>
            </a:r>
          </a:p>
          <a:p>
            <a:pPr marL="0" indent="0">
              <a:buNone/>
            </a:pPr>
            <a:r>
              <a:rPr lang="et-EE" dirty="0" err="1"/>
              <a:t>Ül</a:t>
            </a:r>
            <a:r>
              <a:rPr lang="et-EE" dirty="0"/>
              <a:t> 1 Paberivabriku vanuse arvutamine</a:t>
            </a:r>
          </a:p>
          <a:p>
            <a:pPr marL="0" indent="0">
              <a:buNone/>
            </a:pPr>
            <a:r>
              <a:rPr lang="et-EE" dirty="0" err="1"/>
              <a:t>Ül</a:t>
            </a:r>
            <a:r>
              <a:rPr lang="et-EE" dirty="0"/>
              <a:t> 2 Keskkonnasäästliku tootmise ülesanne</a:t>
            </a:r>
          </a:p>
          <a:p>
            <a:pPr marL="0" indent="0">
              <a:buNone/>
            </a:pPr>
            <a:r>
              <a:rPr lang="et-EE" dirty="0" err="1"/>
              <a:t>Ül</a:t>
            </a:r>
            <a:r>
              <a:rPr lang="et-EE" dirty="0"/>
              <a:t> 3 Kartongirulli pikkus, kaal ja paberimasina tootmiskiirus</a:t>
            </a:r>
          </a:p>
          <a:p>
            <a:r>
              <a:rPr lang="et-EE" dirty="0"/>
              <a:t>Räpina Koduloomuuseum - Räpina valla ja Põlvamaa elanike aritmeetilise keskmise, protsentide arvutamine.</a:t>
            </a:r>
          </a:p>
          <a:p>
            <a:r>
              <a:rPr lang="et-EE" dirty="0"/>
              <a:t>Räpina Aianduskool - istepinkide mahutamine kaubikusse</a:t>
            </a:r>
          </a:p>
          <a:p>
            <a:r>
              <a:rPr lang="et-EE" dirty="0"/>
              <a:t>Räpina Haigla - retseptis vajalike ainete arvutamine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082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Aianduskooli ülesanne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86934" y="1792225"/>
            <a:ext cx="8747082" cy="2426208"/>
          </a:xfrm>
        </p:spPr>
        <p:txBody>
          <a:bodyPr/>
          <a:lstStyle/>
          <a:p>
            <a:r>
              <a:rPr lang="et-EE" dirty="0"/>
              <a:t>Juhan lasi Räpina AK maastikuehitajatel valmistada 20 istepinki oma uude välirestorani. Ta tuli neile järele oma Peugeot </a:t>
            </a:r>
            <a:r>
              <a:rPr lang="et-EE" dirty="0" err="1"/>
              <a:t>Boxer</a:t>
            </a:r>
            <a:r>
              <a:rPr lang="et-EE" dirty="0"/>
              <a:t> kaubikuga, mille sisemised mõõdud on 1200mm x 1800mm x 1500mm. Selgita, kuidas peaks ta pingid paigutama kaubikusse, et kõik korraga ära viia.</a:t>
            </a:r>
          </a:p>
          <a:p>
            <a:endParaRPr lang="et-EE" dirty="0"/>
          </a:p>
        </p:txBody>
      </p:sp>
      <p:pic>
        <p:nvPicPr>
          <p:cNvPr id="1028" name="Picture 4" descr="http://media5.picsearch.com/is?DK_crgkyi7OQMeGyWAwu3RJ8-RK6QdghQP5Yrc44zO4&amp;height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84" y="3925824"/>
            <a:ext cx="2543800" cy="2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" y="209713"/>
            <a:ext cx="5175249" cy="3881437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47" y="3091218"/>
            <a:ext cx="4905918" cy="3679439"/>
          </a:xfrm>
          <a:prstGeom prst="rect">
            <a:avLst/>
          </a:prstGeom>
        </p:spPr>
      </p:pic>
      <p:pic>
        <p:nvPicPr>
          <p:cNvPr id="4098" name="Picture 2" descr="http://aianduskool.ee/pg/galerii/var/14,04,10_Matemaatikapaev/p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16" y="0"/>
            <a:ext cx="5135510" cy="38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9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Esineja leidmise põhimõtted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Uudne ja huvitav;</a:t>
            </a:r>
          </a:p>
          <a:p>
            <a:r>
              <a:rPr lang="et-EE" dirty="0"/>
              <a:t>Praktiline ja/või humoorikas;</a:t>
            </a:r>
          </a:p>
          <a:p>
            <a:r>
              <a:rPr lang="et-EE" dirty="0"/>
              <a:t>Kaasahaarav;</a:t>
            </a:r>
          </a:p>
          <a:p>
            <a:r>
              <a:rPr lang="et-EE" dirty="0"/>
              <a:t>Eelarvesse mahtuv.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270000"/>
            <a:ext cx="4348656" cy="3261492"/>
          </a:xfrm>
          <a:prstGeom prst="rect">
            <a:avLst/>
          </a:prstGeom>
        </p:spPr>
      </p:pic>
      <p:pic>
        <p:nvPicPr>
          <p:cNvPr id="2050" name="Picture 2" descr="http://aianduskool.ee/pg/galerii/var/14,04,10_Matemaatikapaev/p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58" y="3785786"/>
            <a:ext cx="3762156" cy="28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2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Tagasiside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805153"/>
            <a:ext cx="8596668" cy="4236210"/>
          </a:xfrm>
        </p:spPr>
        <p:txBody>
          <a:bodyPr>
            <a:normAutofit lnSpcReduction="10000"/>
          </a:bodyPr>
          <a:lstStyle/>
          <a:p>
            <a:r>
              <a:rPr lang="et-EE" dirty="0"/>
              <a:t>Teistsugune lähenemine matemaatikale;</a:t>
            </a:r>
          </a:p>
          <a:p>
            <a:r>
              <a:rPr lang="et-EE" dirty="0"/>
              <a:t>Sai tutvuda Räpinaga;</a:t>
            </a:r>
          </a:p>
          <a:p>
            <a:r>
              <a:rPr lang="et-EE" dirty="0"/>
              <a:t>Ülesanded olid elust enesest ning huvitavad;</a:t>
            </a:r>
          </a:p>
          <a:p>
            <a:r>
              <a:rPr lang="et-EE" dirty="0"/>
              <a:t>Väga põnev päev oli!</a:t>
            </a:r>
          </a:p>
          <a:p>
            <a:r>
              <a:rPr lang="et-EE" dirty="0"/>
              <a:t>Hariv;</a:t>
            </a:r>
          </a:p>
          <a:p>
            <a:r>
              <a:rPr lang="et-EE" dirty="0"/>
              <a:t>Hea oli, et oma kooli õpilased pandi eraldi võistkondadesse;</a:t>
            </a:r>
          </a:p>
          <a:p>
            <a:r>
              <a:rPr lang="et-EE" dirty="0"/>
              <a:t>Juhised olid huvitavad;</a:t>
            </a:r>
          </a:p>
          <a:p>
            <a:r>
              <a:rPr lang="et-EE" dirty="0"/>
              <a:t>Matemaatika osati äärmiselt lõbusaks teha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Tuuline ilm;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Kestis vähe aega;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Punkte oli kerge sassi ajada.</a:t>
            </a:r>
          </a:p>
        </p:txBody>
      </p:sp>
    </p:spTree>
    <p:extLst>
      <p:ext uri="{BB962C8B-B14F-4D97-AF65-F5344CB8AC3E}">
        <p14:creationId xmlns:p14="http://schemas.microsoft.com/office/powerpoint/2010/main" val="416043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Ohukohad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Gümnaasiumiõpilaste arvu vähenemine maakonnas;</a:t>
            </a:r>
          </a:p>
          <a:p>
            <a:r>
              <a:rPr lang="et-EE" dirty="0"/>
              <a:t>Ilm</a:t>
            </a:r>
          </a:p>
          <a:p>
            <a:r>
              <a:rPr lang="et-EE" dirty="0"/>
              <a:t>Finantseerimine</a:t>
            </a:r>
          </a:p>
        </p:txBody>
      </p:sp>
      <p:pic>
        <p:nvPicPr>
          <p:cNvPr id="3074" name="Picture 2" descr="http://aianduskool.ee/pg/galerii/var/14,04,10_Matemaatikapaev/p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81" y="2869434"/>
            <a:ext cx="4660961" cy="34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0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Väikesed, aga olulised nipid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8602" y="1600200"/>
            <a:ext cx="8596668" cy="5064886"/>
          </a:xfrm>
        </p:spPr>
        <p:txBody>
          <a:bodyPr/>
          <a:lstStyle/>
          <a:p>
            <a:r>
              <a:rPr lang="et-EE" dirty="0"/>
              <a:t>Asjaliku näo asemel lõbus ilme. Nautige mängu!</a:t>
            </a:r>
          </a:p>
          <a:p>
            <a:r>
              <a:rPr lang="et-EE" dirty="0"/>
              <a:t>Kohvilaud soojendab - nii südameid  kui külmunud võistlejaid</a:t>
            </a:r>
          </a:p>
          <a:p>
            <a:r>
              <a:rPr lang="et-EE" dirty="0"/>
              <a:t>Võistkondade kokkukuuluvust tähistavad tunnusmärgid tulevad kasuks</a:t>
            </a:r>
          </a:p>
          <a:p>
            <a:r>
              <a:rPr lang="et-EE" dirty="0"/>
              <a:t>Peab olema keegi , kellel on kõigi jaoks aega ja kes teab kõike.</a:t>
            </a:r>
          </a:p>
          <a:p>
            <a:r>
              <a:rPr lang="et-EE" dirty="0"/>
              <a:t>Hubane ja soe ruum</a:t>
            </a:r>
          </a:p>
          <a:p>
            <a:r>
              <a:rPr lang="et-EE" dirty="0"/>
              <a:t>Koolid saavad kaasa ülesannete komplektid koos lahendustega</a:t>
            </a:r>
          </a:p>
          <a:p>
            <a:r>
              <a:rPr lang="et-EE" dirty="0"/>
              <a:t>Kõik kaasalööjad peavad tähelepanu saama.(korraldajad, osalejad, asutused)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3074" name="Picture 2" descr="http://aianduskool.ee/pg/galerii/var/14,04,10_Matemaatikapaev/p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8" y="4492018"/>
            <a:ext cx="3973494" cy="22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ianduskool.ee/pg/galerii/var/14,04,10_Matemaatikapaev/p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7" y="4492018"/>
            <a:ext cx="3973495" cy="22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1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414"/>
          </a:xfrm>
        </p:spPr>
        <p:txBody>
          <a:bodyPr/>
          <a:lstStyle/>
          <a:p>
            <a:r>
              <a:rPr lang="et-EE" dirty="0"/>
              <a:t>Kokkuvõtteks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Räpina sai tuttavamaks;</a:t>
            </a:r>
          </a:p>
          <a:p>
            <a:r>
              <a:rPr lang="et-EE" dirty="0"/>
              <a:t>Erinevate koolide õpilaste koostöö;</a:t>
            </a:r>
          </a:p>
          <a:p>
            <a:r>
              <a:rPr lang="et-EE" dirty="0"/>
              <a:t>Kinnistus veendumus matemaatikast kui elu igapäevasest osast;</a:t>
            </a:r>
          </a:p>
          <a:p>
            <a:r>
              <a:rPr lang="et-EE" dirty="0"/>
              <a:t>Erinevate koolide õpetajate koostöös sünnib parem ja mitmekesisem tulemus;</a:t>
            </a:r>
          </a:p>
          <a:p>
            <a:r>
              <a:rPr lang="et-EE" dirty="0"/>
              <a:t>Mõjub korraldajatele arendavalt - ideed sünnitavad uusi ideid.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2050" name="Picture 2" descr="http://aianduskool.ee/pg/galerii/var/14,04,10_Matemaatikapaev/p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5" y="4343664"/>
            <a:ext cx="3116865" cy="23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1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Ja lõpuks- matemaatika võitis!</a:t>
            </a:r>
          </a:p>
        </p:txBody>
      </p:sp>
      <p:pic>
        <p:nvPicPr>
          <p:cNvPr id="5122" name="Picture 2" descr="http://aianduskool.ee/pg/galerii/var/14,04,10_Matemaatikapaev/p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24" y="1343772"/>
            <a:ext cx="4286596" cy="32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ianduskool.ee/pg/galerii/var/14,04,10_Matemaatikapaev/p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1" y="3413235"/>
            <a:ext cx="5122638" cy="28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stkülik 3"/>
          <p:cNvSpPr/>
          <p:nvPr/>
        </p:nvSpPr>
        <p:spPr>
          <a:xfrm>
            <a:off x="438806" y="635353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400" dirty="0"/>
              <a:t>Veronika Grigorjev (Kanepi Gümnaasium) ja Viivi </a:t>
            </a:r>
            <a:r>
              <a:rPr lang="et-EE" sz="1400" dirty="0" err="1"/>
              <a:t>Ansi</a:t>
            </a:r>
            <a:r>
              <a:rPr lang="et-EE" sz="1400" dirty="0"/>
              <a:t> (Põlva </a:t>
            </a:r>
            <a:r>
              <a:rPr lang="et-EE" sz="1400" dirty="0" err="1"/>
              <a:t>Ühisgümnaasium</a:t>
            </a:r>
            <a:r>
              <a:rPr lang="et-EE" sz="1400" dirty="0"/>
              <a:t>)</a:t>
            </a:r>
          </a:p>
        </p:txBody>
      </p:sp>
      <p:sp>
        <p:nvSpPr>
          <p:cNvPr id="5" name="Ristkülik 4"/>
          <p:cNvSpPr/>
          <p:nvPr/>
        </p:nvSpPr>
        <p:spPr>
          <a:xfrm>
            <a:off x="5969886" y="4548003"/>
            <a:ext cx="2779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Marju Nool (Räpina Aianduskool)</a:t>
            </a:r>
          </a:p>
        </p:txBody>
      </p:sp>
    </p:spTree>
    <p:extLst>
      <p:ext uri="{BB962C8B-B14F-4D97-AF65-F5344CB8AC3E}">
        <p14:creationId xmlns:p14="http://schemas.microsoft.com/office/powerpoint/2010/main" val="7300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Elu(s) matemaatika(s)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1529" y="4508033"/>
            <a:ext cx="7766936" cy="1411919"/>
          </a:xfrm>
        </p:spPr>
        <p:txBody>
          <a:bodyPr>
            <a:normAutofit fontScale="70000" lnSpcReduction="20000"/>
          </a:bodyPr>
          <a:lstStyle/>
          <a:p>
            <a:r>
              <a:rPr lang="et-EE" dirty="0"/>
              <a:t>Võistlusmäng Põlvamaa gümnaasiumi õpilastele</a:t>
            </a:r>
          </a:p>
          <a:p>
            <a:endParaRPr lang="et-EE" dirty="0"/>
          </a:p>
          <a:p>
            <a:r>
              <a:rPr lang="et-EE" dirty="0"/>
              <a:t>Räpina AK ja Räpina ÜG</a:t>
            </a:r>
          </a:p>
          <a:p>
            <a:r>
              <a:rPr lang="et-EE" dirty="0"/>
              <a:t>Aprill 2014</a:t>
            </a:r>
          </a:p>
          <a:p>
            <a:pPr algn="ctr"/>
            <a:r>
              <a:rPr lang="et-EE" dirty="0"/>
              <a:t>Irmen Nagelmaa, Kätlin </a:t>
            </a:r>
            <a:r>
              <a:rPr lang="et-EE" dirty="0" err="1"/>
              <a:t>Neimann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187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Ainepäevad, mis seostavad koolis õpitavat praktilise tööeluga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/>
              <a:t>Inglise keele päev (Räpina Paberivabrik, Räpina Miikaeli kirik, Räpina ÜG, Räpina AK, Räpina loomemaja)</a:t>
            </a:r>
          </a:p>
          <a:p>
            <a:pPr marL="0" indent="0">
              <a:buNone/>
            </a:pPr>
            <a:r>
              <a:rPr lang="et-EE" dirty="0"/>
              <a:t>	Külalisesineja: Briti noormeeste ansambel „Läbi Linna“ (teater Vanemuise balletiartistid)</a:t>
            </a:r>
          </a:p>
          <a:p>
            <a:r>
              <a:rPr lang="et-EE" dirty="0"/>
              <a:t>Matemaatika päev (Räpina Haigla, Räpina Paberivabrik, Räpina ÜG, Räpina AK, Räpina Vallavalitsus, Räpina Koduloomuuseum)</a:t>
            </a:r>
          </a:p>
          <a:p>
            <a:pPr marL="0" indent="0">
              <a:buNone/>
            </a:pPr>
            <a:r>
              <a:rPr lang="et-EE" dirty="0"/>
              <a:t>	Külalisesineja: õpilasfirma „Kolm Põrsakest“</a:t>
            </a:r>
          </a:p>
          <a:p>
            <a:r>
              <a:rPr lang="et-EE" dirty="0"/>
              <a:t>Loodusainete päev (Räpina päästekomando, Räpina AK, Räpina </a:t>
            </a:r>
            <a:r>
              <a:rPr lang="et-EE" dirty="0" err="1"/>
              <a:t>Ühisgümnaasium</a:t>
            </a:r>
            <a:r>
              <a:rPr lang="et-EE" dirty="0"/>
              <a:t>, Põlvamaa Keskkonnaamet, </a:t>
            </a:r>
            <a:r>
              <a:rPr lang="et-EE" dirty="0" err="1"/>
              <a:t>Sillapää</a:t>
            </a:r>
            <a:r>
              <a:rPr lang="et-EE" dirty="0"/>
              <a:t> lossi park)</a:t>
            </a:r>
          </a:p>
          <a:p>
            <a:pPr marL="0" indent="0">
              <a:buNone/>
            </a:pPr>
            <a:r>
              <a:rPr lang="et-EE" dirty="0"/>
              <a:t>       Külalisesineja: Toivo Maimets</a:t>
            </a:r>
          </a:p>
          <a:p>
            <a:endParaRPr lang="et-EE" dirty="0"/>
          </a:p>
          <a:p>
            <a:r>
              <a:rPr lang="et-EE" dirty="0"/>
              <a:t>Aprill 2016 ajaloo päev</a:t>
            </a:r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	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428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Üldeesmärgid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Räpina linna tutvustamine;</a:t>
            </a:r>
          </a:p>
          <a:p>
            <a:r>
              <a:rPr lang="et-EE" dirty="0"/>
              <a:t>Räpina asutuste ja ettevõtete tutvustamine;</a:t>
            </a:r>
          </a:p>
          <a:p>
            <a:r>
              <a:rPr lang="et-EE" dirty="0"/>
              <a:t>Põlvamaa koolide koostöö (õpilaste ja õpetajate vahel), koostöö erinevate koolitüüpide vahel (gümnaasium ja aianduskool)</a:t>
            </a:r>
          </a:p>
          <a:p>
            <a:r>
              <a:rPr lang="et-EE" dirty="0"/>
              <a:t>Matemaatika seos reaalse tööeluga;</a:t>
            </a:r>
          </a:p>
          <a:p>
            <a:r>
              <a:rPr lang="et-EE" dirty="0"/>
              <a:t>Matemaatika atraktiivsuse tõstmine;</a:t>
            </a:r>
          </a:p>
          <a:p>
            <a:r>
              <a:rPr lang="et-EE" dirty="0"/>
              <a:t>Huvi äratamine matemaatika vastu nn keskmises õpilases;</a:t>
            </a:r>
          </a:p>
          <a:p>
            <a:r>
              <a:rPr lang="et-EE" dirty="0"/>
              <a:t>Teoreetiliste teadmiste rakendamine praktiliste ülesannete lahendamisel;</a:t>
            </a:r>
          </a:p>
          <a:p>
            <a:r>
              <a:rPr lang="et-EE" dirty="0"/>
              <a:t>Õppimine võib olla huvitav.</a:t>
            </a:r>
          </a:p>
        </p:txBody>
      </p:sp>
    </p:spTree>
    <p:extLst>
      <p:ext uri="{BB962C8B-B14F-4D97-AF65-F5344CB8AC3E}">
        <p14:creationId xmlns:p14="http://schemas.microsoft.com/office/powerpoint/2010/main" val="320394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Ettevalmistus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745129"/>
            <a:ext cx="8596668" cy="4296233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Idee tutvustamine;</a:t>
            </a:r>
          </a:p>
          <a:p>
            <a:r>
              <a:rPr lang="et-EE" dirty="0"/>
              <a:t>Eelarve planeerimine ja koostamine 30 - 40 inimesele (300€)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Toitlustamine (5€/in)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Esineja (100€)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Auhinnad (maitseainepotid, mälupulgad, meened, kommikarbid, ettevõtete kingitused); </a:t>
            </a:r>
          </a:p>
          <a:p>
            <a:r>
              <a:rPr lang="et-EE" dirty="0"/>
              <a:t>Läbirääkimised direktsiooniga, koostöö õpetajate vahel ja reaalsete õpetajate selgumine;</a:t>
            </a:r>
          </a:p>
          <a:p>
            <a:r>
              <a:rPr lang="et-EE" dirty="0"/>
              <a:t>Ülesannete jaotus ja kontrollpunktide valik;</a:t>
            </a:r>
          </a:p>
          <a:p>
            <a:r>
              <a:rPr lang="et-EE" dirty="0"/>
              <a:t>Päevakava planeerimine;</a:t>
            </a:r>
          </a:p>
          <a:p>
            <a:r>
              <a:rPr lang="et-EE" dirty="0"/>
              <a:t>Reklaam, tutvustus koolidele;</a:t>
            </a:r>
          </a:p>
          <a:p>
            <a:r>
              <a:rPr lang="et-EE" dirty="0"/>
              <a:t>Läbirääkimised asutustega;</a:t>
            </a:r>
          </a:p>
          <a:p>
            <a:r>
              <a:rPr lang="et-EE" dirty="0"/>
              <a:t>Õpilaste kaasamine;</a:t>
            </a:r>
          </a:p>
          <a:p>
            <a:r>
              <a:rPr lang="et-EE" dirty="0"/>
              <a:t>Ülesannete väljatöötamine;</a:t>
            </a:r>
          </a:p>
          <a:p>
            <a:r>
              <a:rPr lang="et-EE" dirty="0"/>
              <a:t>Kokkulepped toitlustajaga, </a:t>
            </a:r>
            <a:r>
              <a:rPr lang="et-EE" dirty="0" err="1"/>
              <a:t>aukirjade</a:t>
            </a:r>
            <a:r>
              <a:rPr lang="et-EE" dirty="0"/>
              <a:t> ja auhindade valik, läbirääkimised esinejatega, ruumi ja tehniliste vahendite kasutamise kokkulepped.</a:t>
            </a:r>
          </a:p>
        </p:txBody>
      </p:sp>
    </p:spTree>
    <p:extLst>
      <p:ext uri="{BB962C8B-B14F-4D97-AF65-F5344CB8AC3E}">
        <p14:creationId xmlns:p14="http://schemas.microsoft.com/office/powerpoint/2010/main" val="429013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Ülesannete jaotus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Nn. projektijuht- ei pea olema aineõpetaja. Tegutseb intensiivselt ettevalmistusperioodil, ürituse toimumise päeval esindav ning </a:t>
            </a:r>
            <a:r>
              <a:rPr lang="et-EE" dirty="0" err="1"/>
              <a:t>üldkoordineeriv</a:t>
            </a:r>
            <a:r>
              <a:rPr lang="et-EE" dirty="0"/>
              <a:t> funktsioon.</a:t>
            </a:r>
          </a:p>
          <a:p>
            <a:r>
              <a:rPr lang="et-EE" dirty="0"/>
              <a:t>Aineõpetaja- lepib kokku ühe asutusega ja töötab välja ühe ülesande. Õpetajaid võiks olla 4 - 5. Tegutseb ürituse päeval oma kontrollpunktis.</a:t>
            </a:r>
          </a:p>
          <a:p>
            <a:r>
              <a:rPr lang="et-EE" dirty="0"/>
              <a:t>Aineõpetaja - teekirjelduse koostaja, kohalolek ürituse päeval pole hädavajalik</a:t>
            </a:r>
          </a:p>
          <a:p>
            <a:r>
              <a:rPr lang="et-EE" dirty="0"/>
              <a:t>Kunstnik ( </a:t>
            </a:r>
            <a:r>
              <a:rPr lang="et-EE" dirty="0" err="1"/>
              <a:t>aukirjad</a:t>
            </a:r>
            <a:r>
              <a:rPr lang="et-EE" dirty="0"/>
              <a:t>, tunnusmärgid)</a:t>
            </a:r>
          </a:p>
          <a:p>
            <a:r>
              <a:rPr lang="et-EE" dirty="0" err="1"/>
              <a:t>Punktiarvestaja</a:t>
            </a:r>
            <a:r>
              <a:rPr lang="et-EE" dirty="0"/>
              <a:t> - lihtsalt kohusetundlik ja täpne inimene, kes aitab ka autasustamisel</a:t>
            </a:r>
          </a:p>
        </p:txBody>
      </p:sp>
    </p:spTree>
    <p:extLst>
      <p:ext uri="{BB962C8B-B14F-4D97-AF65-F5344CB8AC3E}">
        <p14:creationId xmlns:p14="http://schemas.microsoft.com/office/powerpoint/2010/main" val="3310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Päevakava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64044" y="1608796"/>
            <a:ext cx="8596668" cy="3880773"/>
          </a:xfrm>
        </p:spPr>
        <p:txBody>
          <a:bodyPr>
            <a:normAutofit/>
          </a:bodyPr>
          <a:lstStyle/>
          <a:p>
            <a:r>
              <a:rPr lang="et-EE" dirty="0"/>
              <a:t>Kogunemine, tervituskohv, tutvumine kooliga;</a:t>
            </a:r>
          </a:p>
          <a:p>
            <a:r>
              <a:rPr lang="et-EE" dirty="0"/>
              <a:t>Võistlejate omavaheline tutvumine ja võistkondadesse jagunemine (rivistumine elatud päevade järgi);</a:t>
            </a:r>
          </a:p>
          <a:p>
            <a:r>
              <a:rPr lang="et-EE" dirty="0"/>
              <a:t>Võistkonna nime ja matemaatikat iseloomustava sõnumi väljamõtlemine (plakatina seminariruumi seinale);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pic>
        <p:nvPicPr>
          <p:cNvPr id="1026" name="Picture 2" descr="http://aianduskool.ee/pg/galerii/var/14,04,10_Matemaatikapaev/p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5" y="3486120"/>
            <a:ext cx="5136633" cy="28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6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352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62153" y="1481959"/>
            <a:ext cx="7712669" cy="4314457"/>
          </a:xfrm>
        </p:spPr>
        <p:txBody>
          <a:bodyPr/>
          <a:lstStyle/>
          <a:p>
            <a:r>
              <a:rPr lang="et-EE" dirty="0"/>
              <a:t>Matemaatiline võistlusmäng „Elu(s) matemaatika(s)“ Räpina linnas			(5 võistkonda, 2tundi);</a:t>
            </a:r>
          </a:p>
          <a:p>
            <a:r>
              <a:rPr lang="et-EE" dirty="0"/>
              <a:t>Lõuna;</a:t>
            </a:r>
          </a:p>
          <a:p>
            <a:r>
              <a:rPr lang="et-EE" dirty="0"/>
              <a:t>Külalisesinejad („Kolm Põrsakest“);</a:t>
            </a:r>
          </a:p>
          <a:p>
            <a:r>
              <a:rPr lang="et-EE" dirty="0"/>
              <a:t>Kokkuvõte, tagasiside, autasustamine.</a:t>
            </a:r>
          </a:p>
          <a:p>
            <a:r>
              <a:rPr lang="et-EE" dirty="0"/>
              <a:t>Aeg: 9.00-14.00</a:t>
            </a:r>
          </a:p>
        </p:txBody>
      </p:sp>
      <p:pic>
        <p:nvPicPr>
          <p:cNvPr id="1026" name="Picture 2" descr="http://aianduskool.ee/pg/galerii/var/14,04,10_Matemaatikapaev/p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49" y="2908738"/>
            <a:ext cx="4697737" cy="3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3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Võistlusmäng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Kaks erinevat liikumissuunda (aja kokkuhoiuks). Liikumine matemaatilise kirjelduse järgi.</a:t>
            </a:r>
          </a:p>
          <a:p>
            <a:pPr marL="0" indent="0">
              <a:buNone/>
            </a:pPr>
            <a:r>
              <a:rPr lang="et-EE" dirty="0"/>
              <a:t>Liikumiskirjeldus</a:t>
            </a:r>
          </a:p>
          <a:p>
            <a:pPr>
              <a:buAutoNum type="arabicPeriod"/>
            </a:pPr>
            <a:r>
              <a:rPr lang="et-EE" dirty="0"/>
              <a:t>Liigu läbi parkla Pargi tänava suunas 210m.</a:t>
            </a:r>
          </a:p>
          <a:p>
            <a:pPr>
              <a:buAutoNum type="arabicPeriod"/>
            </a:pPr>
            <a:r>
              <a:rPr lang="et-EE" dirty="0"/>
              <a:t>Pööra 180-(71+21) kraadi vasakule.</a:t>
            </a:r>
          </a:p>
          <a:p>
            <a:pPr>
              <a:buAutoNum type="arabicPeriod"/>
            </a:pPr>
            <a:r>
              <a:rPr lang="et-EE" dirty="0"/>
              <a:t>Liigu 83000 mm edasi.</a:t>
            </a:r>
          </a:p>
          <a:p>
            <a:pPr>
              <a:buAutoNum type="arabicPeriod"/>
            </a:pPr>
            <a:r>
              <a:rPr lang="et-EE" dirty="0"/>
              <a:t>Sihtpunkt jääb paremale</a:t>
            </a:r>
          </a:p>
          <a:p>
            <a:pPr>
              <a:buAutoNum type="arabicPeriod"/>
            </a:pPr>
            <a:r>
              <a:rPr lang="et-EE" dirty="0"/>
              <a:t>Liigu 83 m tuldud teed tagasi Pargi tänavale.</a:t>
            </a:r>
          </a:p>
          <a:p>
            <a:pPr>
              <a:buAutoNum type="arabicPeriod"/>
            </a:pPr>
            <a:r>
              <a:rPr lang="et-EE" dirty="0"/>
              <a:t>Pööra </a:t>
            </a:r>
            <a:r>
              <a:rPr lang="et-EE" dirty="0" err="1"/>
              <a:t>sirgnurk</a:t>
            </a:r>
            <a:r>
              <a:rPr lang="et-EE" dirty="0"/>
              <a:t> − täisnurk kraadi vasakule.</a:t>
            </a:r>
          </a:p>
          <a:p>
            <a:pPr>
              <a:buAutoNum type="arabicPeriod"/>
            </a:pPr>
            <a:r>
              <a:rPr lang="et-EE" dirty="0"/>
              <a:t>Liigu 417∕500 km otse.</a:t>
            </a:r>
          </a:p>
          <a:p>
            <a:pPr>
              <a:buAutoNum type="arabicPeriod"/>
            </a:pPr>
            <a:r>
              <a:rPr lang="et-EE" dirty="0"/>
              <a:t>Liigu 0,042 km edasi.</a:t>
            </a:r>
          </a:p>
        </p:txBody>
      </p:sp>
    </p:spTree>
    <p:extLst>
      <p:ext uri="{BB962C8B-B14F-4D97-AF65-F5344CB8AC3E}">
        <p14:creationId xmlns:p14="http://schemas.microsoft.com/office/powerpoint/2010/main" val="3884977540"/>
      </p:ext>
    </p:extLst>
  </p:cSld>
  <p:clrMapOvr>
    <a:masterClrMapping/>
  </p:clrMapOvr>
</p:sld>
</file>

<file path=ppt/theme/theme1.xml><?xml version="1.0" encoding="utf-8"?>
<a:theme xmlns:a="http://schemas.openxmlformats.org/drawingml/2006/main" name="Tahk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736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Tahk</vt:lpstr>
      <vt:lpstr>Räpina</vt:lpstr>
      <vt:lpstr>Elu(s) matemaatika(s)</vt:lpstr>
      <vt:lpstr>Ainepäevad, mis seostavad koolis õpitavat praktilise tööeluga</vt:lpstr>
      <vt:lpstr>Üldeesmärgid</vt:lpstr>
      <vt:lpstr>Ettevalmistus</vt:lpstr>
      <vt:lpstr>Ülesannete jaotus</vt:lpstr>
      <vt:lpstr>Päevakava</vt:lpstr>
      <vt:lpstr>PowerPoint Presentation</vt:lpstr>
      <vt:lpstr>Võistlusmäng</vt:lpstr>
      <vt:lpstr>Ülesandeid</vt:lpstr>
      <vt:lpstr>Aianduskooli ülesanne</vt:lpstr>
      <vt:lpstr>PowerPoint Presentation</vt:lpstr>
      <vt:lpstr>Esineja leidmise põhimõtted</vt:lpstr>
      <vt:lpstr>Tagasiside </vt:lpstr>
      <vt:lpstr>Ohukohad</vt:lpstr>
      <vt:lpstr>Väikesed, aga olulised nipid</vt:lpstr>
      <vt:lpstr>Kokkuvõtteks</vt:lpstr>
      <vt:lpstr>Ja lõpuks- matemaatika võitis!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Elu(s) matemaatika(s)</dc:title>
  <dc:creator>Irmen Nagelmaa</dc:creator>
  <cp:lastModifiedBy>Irmen Nagelmaa</cp:lastModifiedBy>
  <cp:revision>34</cp:revision>
  <dcterms:created xsi:type="dcterms:W3CDTF">2015-10-23T06:31:39Z</dcterms:created>
  <dcterms:modified xsi:type="dcterms:W3CDTF">2022-11-08T11:16:11Z</dcterms:modified>
</cp:coreProperties>
</file>